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2"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chemeClr val="tx2">
                    <a:lumMod val="75000"/>
                  </a:schemeClr>
                </a:solidFill>
              </a:rPr>
              <a:t>Методы биотехнологии для повышения плодородия почв</a:t>
            </a:r>
            <a:endParaRPr lang="ru-RU" dirty="0">
              <a:solidFill>
                <a:schemeClr val="tx2">
                  <a:lumMod val="75000"/>
                </a:schemeClr>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715934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77500" lnSpcReduction="20000"/>
          </a:bodyPr>
          <a:lstStyle/>
          <a:p>
            <a:r>
              <a:rPr lang="ru-RU" dirty="0">
                <a:solidFill>
                  <a:schemeClr val="tx2">
                    <a:lumMod val="75000"/>
                  </a:schemeClr>
                </a:solidFill>
              </a:rPr>
              <a:t>Неактивный для одного растения-хозяина штамм бактерий в симбиозе с другим видом бобового растения может быть вполне эффективным. Поэтому при характеристике штамма с точки зрения его эффективности следует всегда указывать, в отношении какого вида растения-хозяина проявляется его действие. </a:t>
            </a:r>
          </a:p>
          <a:p>
            <a:r>
              <a:rPr lang="ru-RU" dirty="0">
                <a:solidFill>
                  <a:schemeClr val="tx2">
                    <a:lumMod val="75000"/>
                  </a:schemeClr>
                </a:solidFill>
              </a:rPr>
              <a:t>Активность клубеньковых бактерий не является их постоянным свойством. Нередко в лабораторной практике наблюдается потеря активности у культур клубеньковых бактерий. При этом или теряется активность у всей культуры, или появляются отдельные клетки с малой активностью. Снижение степени активности клубеньковых бактерий происходит в присутствии некоторых антибиотиков, аминокислот. Одной из причин утраты активности клубеньковых бактерий может быть влияние фага. </a:t>
            </a:r>
            <a:r>
              <a:rPr lang="ru-RU" dirty="0" err="1">
                <a:solidFill>
                  <a:schemeClr val="tx2">
                    <a:lumMod val="75000"/>
                  </a:schemeClr>
                </a:solidFill>
              </a:rPr>
              <a:t>Пассированием</a:t>
            </a:r>
            <a:r>
              <a:rPr lang="ru-RU" dirty="0">
                <a:solidFill>
                  <a:schemeClr val="tx2">
                    <a:lumMod val="75000"/>
                  </a:schemeClr>
                </a:solidFill>
              </a:rPr>
              <a:t>, т. е. неоднократным проведением бактерий через растение-хозяина (адаптацией к определенному виду растения), можно получить эффективные штаммы из неэффективных. </a:t>
            </a:r>
          </a:p>
          <a:p>
            <a:endParaRPr lang="ru-RU" dirty="0">
              <a:solidFill>
                <a:schemeClr val="tx2">
                  <a:lumMod val="75000"/>
                </a:schemeClr>
              </a:solidFill>
            </a:endParaRPr>
          </a:p>
        </p:txBody>
      </p:sp>
    </p:spTree>
    <p:extLst>
      <p:ext uri="{BB962C8B-B14F-4D97-AF65-F5344CB8AC3E}">
        <p14:creationId xmlns:p14="http://schemas.microsoft.com/office/powerpoint/2010/main" val="120764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fontScale="92500"/>
          </a:bodyPr>
          <a:lstStyle/>
          <a:p>
            <a:r>
              <a:rPr lang="ru-RU" dirty="0">
                <a:solidFill>
                  <a:schemeClr val="tx2">
                    <a:lumMod val="75000"/>
                  </a:schemeClr>
                </a:solidFill>
              </a:rPr>
              <a:t> Воздействие гамма-лучами дает возможность получать штаммы с усиленной эффективностью. Известны случаи возникновения высокоактивных </a:t>
            </a:r>
            <a:r>
              <a:rPr lang="ru-RU" dirty="0" err="1">
                <a:solidFill>
                  <a:schemeClr val="tx2">
                    <a:lumMod val="75000"/>
                  </a:schemeClr>
                </a:solidFill>
              </a:rPr>
              <a:t>радиомутантов</a:t>
            </a:r>
            <a:r>
              <a:rPr lang="ru-RU" dirty="0">
                <a:solidFill>
                  <a:schemeClr val="tx2">
                    <a:lumMod val="75000"/>
                  </a:schemeClr>
                </a:solidFill>
              </a:rPr>
              <a:t> клубеньковых бактерий люцерны из неактивного штамма. Применение ионизирующих излучений, оказывающих непосредственное влияние на изменение генетических особенностей клетки, по всей вероятности, может явиться перспективным приемом при селекции высокоактивных штаммов клубеньковых бактерий. </a:t>
            </a:r>
          </a:p>
          <a:p>
            <a:endParaRPr lang="ru-RU" dirty="0">
              <a:solidFill>
                <a:schemeClr val="tx2">
                  <a:lumMod val="75000"/>
                </a:schemeClr>
              </a:solidFill>
            </a:endParaRPr>
          </a:p>
        </p:txBody>
      </p:sp>
    </p:spTree>
    <p:extLst>
      <p:ext uri="{BB962C8B-B14F-4D97-AF65-F5344CB8AC3E}">
        <p14:creationId xmlns:p14="http://schemas.microsoft.com/office/powerpoint/2010/main" val="192564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2">
                    <a:lumMod val="75000"/>
                  </a:schemeClr>
                </a:solidFill>
              </a:rPr>
              <a:t>Получение биологических удобрений</a:t>
            </a:r>
            <a:endParaRPr lang="ru-RU" dirty="0">
              <a:solidFill>
                <a:schemeClr val="tx2">
                  <a:lumMod val="75000"/>
                </a:schemeClr>
              </a:solidFill>
            </a:endParaRPr>
          </a:p>
        </p:txBody>
      </p:sp>
      <p:sp>
        <p:nvSpPr>
          <p:cNvPr id="3" name="Объект 2"/>
          <p:cNvSpPr>
            <a:spLocks noGrp="1"/>
          </p:cNvSpPr>
          <p:nvPr>
            <p:ph idx="1"/>
          </p:nvPr>
        </p:nvSpPr>
        <p:spPr/>
        <p:txBody>
          <a:bodyPr>
            <a:normAutofit/>
          </a:bodyPr>
          <a:lstStyle/>
          <a:p>
            <a:pPr marL="0" indent="0">
              <a:buNone/>
            </a:pPr>
            <a:r>
              <a:rPr lang="ru-RU" sz="2400" dirty="0">
                <a:solidFill>
                  <a:schemeClr val="tx2">
                    <a:lumMod val="75000"/>
                  </a:schemeClr>
                </a:solidFill>
              </a:rPr>
              <a:t>Органические отходы животноводческих комплексов и перерабатывающей промышленности сами по себе уже являются удобрениями. Однако коэффициент полезного действия таких удобрений составляет всего 10- 15% от возможного. При переработке же этих отходов на биогазовой установке происходит значительное улучшение их свойств</a:t>
            </a:r>
            <a:r>
              <a:rPr lang="ru-RU" sz="2400" dirty="0" smtClean="0">
                <a:solidFill>
                  <a:schemeClr val="tx2">
                    <a:lumMod val="75000"/>
                  </a:schemeClr>
                </a:solidFill>
              </a:rPr>
              <a:t>.</a:t>
            </a:r>
          </a:p>
          <a:p>
            <a:pPr marL="0" indent="0">
              <a:buNone/>
            </a:pPr>
            <a:r>
              <a:rPr lang="ru-RU" sz="2400" i="1" dirty="0">
                <a:solidFill>
                  <a:schemeClr val="tx2">
                    <a:lumMod val="75000"/>
                  </a:schemeClr>
                </a:solidFill>
              </a:rPr>
              <a:t>В зависимости от способа и длительности хранения органические отходы теряют от 25-50% органического вещества и питательных элементов (в первую очередь азот N). Еще большие потери наблюдаются при промерзании со следующим оттаиванием до 70</a:t>
            </a:r>
            <a:r>
              <a:rPr lang="ru-RU" sz="2400" i="1" dirty="0" smtClean="0">
                <a:solidFill>
                  <a:schemeClr val="tx2">
                    <a:lumMod val="75000"/>
                  </a:schemeClr>
                </a:solidFill>
              </a:rPr>
              <a:t>%.</a:t>
            </a:r>
            <a:endParaRPr lang="ru-RU" sz="2400" i="1" dirty="0">
              <a:solidFill>
                <a:schemeClr val="tx2">
                  <a:lumMod val="75000"/>
                </a:schemeClr>
              </a:solidFill>
            </a:endParaRPr>
          </a:p>
        </p:txBody>
      </p:sp>
    </p:spTree>
    <p:extLst>
      <p:ext uri="{BB962C8B-B14F-4D97-AF65-F5344CB8AC3E}">
        <p14:creationId xmlns:p14="http://schemas.microsoft.com/office/powerpoint/2010/main" val="90554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229600" cy="5256584"/>
          </a:xfrm>
        </p:spPr>
        <p:txBody>
          <a:bodyPr>
            <a:normAutofit fontScale="77500" lnSpcReduction="20000"/>
          </a:bodyPr>
          <a:lstStyle/>
          <a:p>
            <a:pPr marL="0" indent="0">
              <a:buNone/>
            </a:pPr>
            <a:r>
              <a:rPr lang="ru-RU" i="1" dirty="0" smtClean="0">
                <a:solidFill>
                  <a:schemeClr val="tx2">
                    <a:lumMod val="75000"/>
                  </a:schemeClr>
                </a:solidFill>
              </a:rPr>
              <a:t>В сельском хозяйстве применяется энергосберегающая </a:t>
            </a:r>
            <a:r>
              <a:rPr lang="ru-RU" i="1" dirty="0">
                <a:solidFill>
                  <a:schemeClr val="tx2">
                    <a:lumMod val="75000"/>
                  </a:schemeClr>
                </a:solidFill>
              </a:rPr>
              <a:t>технология переработки органических отходов в </a:t>
            </a:r>
            <a:r>
              <a:rPr lang="ru-RU" i="1" dirty="0" err="1">
                <a:solidFill>
                  <a:schemeClr val="tx2">
                    <a:lumMod val="75000"/>
                  </a:schemeClr>
                </a:solidFill>
              </a:rPr>
              <a:t>биоудобрения</a:t>
            </a:r>
            <a:r>
              <a:rPr lang="ru-RU" i="1" dirty="0">
                <a:solidFill>
                  <a:schemeClr val="tx2">
                    <a:lumMod val="75000"/>
                  </a:schemeClr>
                </a:solidFill>
              </a:rPr>
              <a:t>. </a:t>
            </a:r>
            <a:endParaRPr lang="ru-RU" i="1" dirty="0" smtClean="0">
              <a:solidFill>
                <a:schemeClr val="tx2">
                  <a:lumMod val="75000"/>
                </a:schemeClr>
              </a:solidFill>
            </a:endParaRPr>
          </a:p>
          <a:p>
            <a:pPr marL="0" indent="0">
              <a:buNone/>
            </a:pPr>
            <a:r>
              <a:rPr lang="ru-RU" i="1" dirty="0" smtClean="0">
                <a:solidFill>
                  <a:schemeClr val="tx2">
                    <a:lumMod val="75000"/>
                  </a:schemeClr>
                </a:solidFill>
              </a:rPr>
              <a:t>Эта </a:t>
            </a:r>
            <a:r>
              <a:rPr lang="ru-RU" i="1" dirty="0">
                <a:solidFill>
                  <a:schemeClr val="tx2">
                    <a:lumMod val="75000"/>
                  </a:schemeClr>
                </a:solidFill>
              </a:rPr>
              <a:t>технология позволяет получить с помощью анаэробного сбраживания натуральное </a:t>
            </a:r>
            <a:r>
              <a:rPr lang="ru-RU" i="1" dirty="0" err="1">
                <a:solidFill>
                  <a:schemeClr val="tx2">
                    <a:lumMod val="75000"/>
                  </a:schemeClr>
                </a:solidFill>
              </a:rPr>
              <a:t>биоудобрение</a:t>
            </a:r>
            <a:r>
              <a:rPr lang="ru-RU" i="1" dirty="0">
                <a:solidFill>
                  <a:schemeClr val="tx2">
                    <a:lumMod val="75000"/>
                  </a:schemeClr>
                </a:solidFill>
              </a:rPr>
              <a:t>, которое содержит в большом количестве </a:t>
            </a:r>
            <a:r>
              <a:rPr lang="ru-RU" i="1" dirty="0" smtClean="0">
                <a:solidFill>
                  <a:schemeClr val="tx2">
                    <a:lumMod val="75000"/>
                  </a:schemeClr>
                </a:solidFill>
              </a:rPr>
              <a:t>БАВ, </a:t>
            </a:r>
            <a:r>
              <a:rPr lang="ru-RU" i="1" dirty="0">
                <a:solidFill>
                  <a:schemeClr val="tx2">
                    <a:lumMod val="75000"/>
                  </a:schemeClr>
                </a:solidFill>
              </a:rPr>
              <a:t>большое количество микроэлементов. Основным преимуществом </a:t>
            </a:r>
            <a:r>
              <a:rPr lang="ru-RU" i="1" dirty="0" err="1">
                <a:solidFill>
                  <a:schemeClr val="tx2">
                    <a:lumMod val="75000"/>
                  </a:schemeClr>
                </a:solidFill>
              </a:rPr>
              <a:t>биоудобрений</a:t>
            </a:r>
            <a:r>
              <a:rPr lang="ru-RU" i="1" dirty="0">
                <a:solidFill>
                  <a:schemeClr val="tx2">
                    <a:lumMod val="75000"/>
                  </a:schemeClr>
                </a:solidFill>
              </a:rPr>
              <a:t> перед традиционными </a:t>
            </a:r>
            <a:r>
              <a:rPr lang="ru-RU" i="1" dirty="0" smtClean="0">
                <a:solidFill>
                  <a:schemeClr val="tx2">
                    <a:lumMod val="75000"/>
                  </a:schemeClr>
                </a:solidFill>
              </a:rPr>
              <a:t>удобрениями, является их </a:t>
            </a:r>
            <a:r>
              <a:rPr lang="ru-RU" i="1" dirty="0">
                <a:solidFill>
                  <a:schemeClr val="tx2">
                    <a:lumMod val="75000"/>
                  </a:schemeClr>
                </a:solidFill>
              </a:rPr>
              <a:t>форма, доступность и сбалансированность, высоких уровень гумификации органического вещества. </a:t>
            </a:r>
            <a:endParaRPr lang="ru-RU" i="1" dirty="0" smtClean="0">
              <a:solidFill>
                <a:schemeClr val="tx2">
                  <a:lumMod val="75000"/>
                </a:schemeClr>
              </a:solidFill>
            </a:endParaRPr>
          </a:p>
          <a:p>
            <a:pPr marL="0" indent="0">
              <a:buNone/>
            </a:pPr>
            <a:r>
              <a:rPr lang="ru-RU" i="1" dirty="0" smtClean="0">
                <a:solidFill>
                  <a:schemeClr val="tx2">
                    <a:lumMod val="75000"/>
                  </a:schemeClr>
                </a:solidFill>
              </a:rPr>
              <a:t>Органическое </a:t>
            </a:r>
            <a:r>
              <a:rPr lang="ru-RU" i="1" dirty="0">
                <a:solidFill>
                  <a:schemeClr val="tx2">
                    <a:lumMod val="75000"/>
                  </a:schemeClr>
                </a:solidFill>
              </a:rPr>
              <a:t>вещество служит мощным энергетическим материалом для грунтовых микроорганизмов, </a:t>
            </a:r>
            <a:r>
              <a:rPr lang="ru-RU" i="1" dirty="0" smtClean="0">
                <a:solidFill>
                  <a:schemeClr val="tx2">
                    <a:lumMod val="75000"/>
                  </a:schemeClr>
                </a:solidFill>
              </a:rPr>
              <a:t>поэтому </a:t>
            </a:r>
            <a:r>
              <a:rPr lang="ru-RU" i="1" dirty="0">
                <a:solidFill>
                  <a:schemeClr val="tx2">
                    <a:lumMod val="75000"/>
                  </a:schemeClr>
                </a:solidFill>
              </a:rPr>
              <a:t>после </a:t>
            </a:r>
            <a:r>
              <a:rPr lang="ru-RU" i="1" dirty="0" smtClean="0">
                <a:solidFill>
                  <a:schemeClr val="tx2">
                    <a:lumMod val="75000"/>
                  </a:schemeClr>
                </a:solidFill>
              </a:rPr>
              <a:t>их внесения </a:t>
            </a:r>
            <a:r>
              <a:rPr lang="ru-RU" i="1" dirty="0">
                <a:solidFill>
                  <a:schemeClr val="tx2">
                    <a:lumMod val="75000"/>
                  </a:schemeClr>
                </a:solidFill>
              </a:rPr>
              <a:t>в почве происходит активизация азотофиксирующих и других микробиологических процессов. В </a:t>
            </a:r>
            <a:r>
              <a:rPr lang="ru-RU" i="1" dirty="0" smtClean="0">
                <a:solidFill>
                  <a:schemeClr val="tx2">
                    <a:lumMod val="75000"/>
                  </a:schemeClr>
                </a:solidFill>
              </a:rPr>
              <a:t>следующей таблице  </a:t>
            </a:r>
            <a:r>
              <a:rPr lang="ru-RU" i="1" dirty="0">
                <a:solidFill>
                  <a:schemeClr val="tx2">
                    <a:lumMod val="75000"/>
                  </a:schemeClr>
                </a:solidFill>
              </a:rPr>
              <a:t>приведены данные химического состава </a:t>
            </a:r>
            <a:r>
              <a:rPr lang="ru-RU" i="1" dirty="0" err="1" smtClean="0">
                <a:solidFill>
                  <a:schemeClr val="tx2">
                    <a:lumMod val="75000"/>
                  </a:schemeClr>
                </a:solidFill>
              </a:rPr>
              <a:t>биоудобрений</a:t>
            </a:r>
            <a:r>
              <a:rPr lang="ru-RU" i="1" dirty="0" smtClean="0">
                <a:solidFill>
                  <a:schemeClr val="tx2">
                    <a:lumMod val="75000"/>
                  </a:schemeClr>
                </a:solidFill>
              </a:rPr>
              <a:t>. </a:t>
            </a:r>
            <a:endParaRPr lang="ru-RU" i="1" dirty="0">
              <a:solidFill>
                <a:schemeClr val="tx2">
                  <a:lumMod val="75000"/>
                </a:schemeClr>
              </a:solidFill>
            </a:endParaRPr>
          </a:p>
        </p:txBody>
      </p:sp>
    </p:spTree>
    <p:extLst>
      <p:ext uri="{BB962C8B-B14F-4D97-AF65-F5344CB8AC3E}">
        <p14:creationId xmlns:p14="http://schemas.microsoft.com/office/powerpoint/2010/main" val="355265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850106"/>
          </a:xfrm>
        </p:spPr>
        <p:txBody>
          <a:bodyPr>
            <a:normAutofit/>
          </a:bodyPr>
          <a:lstStyle/>
          <a:p>
            <a:r>
              <a:rPr lang="ru-RU" sz="2400" dirty="0" smtClean="0">
                <a:solidFill>
                  <a:schemeClr val="tx2">
                    <a:lumMod val="75000"/>
                  </a:schemeClr>
                </a:solidFill>
              </a:rPr>
              <a:t>Химический состав </a:t>
            </a:r>
            <a:r>
              <a:rPr lang="ru-RU" sz="2400" dirty="0" err="1" smtClean="0">
                <a:solidFill>
                  <a:schemeClr val="tx2">
                    <a:lumMod val="75000"/>
                  </a:schemeClr>
                </a:solidFill>
              </a:rPr>
              <a:t>биоудобрений</a:t>
            </a:r>
            <a:r>
              <a:rPr lang="ru-RU" sz="2400" dirty="0" smtClean="0">
                <a:solidFill>
                  <a:schemeClr val="tx2">
                    <a:lumMod val="75000"/>
                  </a:schemeClr>
                </a:solidFill>
              </a:rPr>
              <a:t> из биогазовой установки. Твердая фракция, влажность 75%</a:t>
            </a:r>
            <a:endParaRPr lang="ru-RU" sz="2400" dirty="0">
              <a:solidFill>
                <a:schemeClr val="tx2">
                  <a:lumMod val="75000"/>
                </a:scheme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310" t="24429" r="12174" b="18978"/>
          <a:stretch/>
        </p:blipFill>
        <p:spPr bwMode="auto">
          <a:xfrm>
            <a:off x="1403648" y="1124744"/>
            <a:ext cx="6462679"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Прямая соединительная линия 3"/>
          <p:cNvCxnSpPr/>
          <p:nvPr/>
        </p:nvCxnSpPr>
        <p:spPr>
          <a:xfrm>
            <a:off x="3851920" y="263691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3851920" y="378904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3851920" y="4941168"/>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3851920"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4634987" y="6381328"/>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4634987" y="2608013"/>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5436096" y="198884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5436096" y="3779398"/>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634987" y="3779398"/>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436096"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436096" y="4930413"/>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436096" y="558924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6156176" y="22048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156176" y="263691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6156176" y="198884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6836762" y="616530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6842616" y="450912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436096" y="450912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6842616" y="263691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6165957" y="619273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95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693" t="58424" r="11179" b="19348"/>
          <a:stretch/>
        </p:blipFill>
        <p:spPr bwMode="auto">
          <a:xfrm>
            <a:off x="840973" y="1700808"/>
            <a:ext cx="747008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a:spLocks noGrp="1"/>
          </p:cNvSpPr>
          <p:nvPr>
            <p:ph type="title"/>
          </p:nvPr>
        </p:nvSpPr>
        <p:spPr/>
        <p:txBody>
          <a:bodyPr>
            <a:normAutofit/>
          </a:bodyPr>
          <a:lstStyle/>
          <a:p>
            <a:r>
              <a:rPr lang="ru-RU" sz="2400" dirty="0" smtClean="0">
                <a:solidFill>
                  <a:schemeClr val="tx2">
                    <a:lumMod val="75000"/>
                  </a:schemeClr>
                </a:solidFill>
              </a:rPr>
              <a:t>Химический состав </a:t>
            </a:r>
            <a:r>
              <a:rPr lang="ru-RU" sz="2400" dirty="0" err="1" smtClean="0">
                <a:solidFill>
                  <a:schemeClr val="tx2">
                    <a:lumMod val="75000"/>
                  </a:schemeClr>
                </a:solidFill>
              </a:rPr>
              <a:t>биоудобрений</a:t>
            </a:r>
            <a:r>
              <a:rPr lang="ru-RU" sz="2400" dirty="0" smtClean="0">
                <a:solidFill>
                  <a:schemeClr val="tx2">
                    <a:lumMod val="75000"/>
                  </a:schemeClr>
                </a:solidFill>
              </a:rPr>
              <a:t> из биогазовой установки. Жидкая фракция, влажность 95%</a:t>
            </a:r>
            <a:endParaRPr lang="ru-RU" sz="2400" dirty="0">
              <a:solidFill>
                <a:schemeClr val="tx2">
                  <a:lumMod val="75000"/>
                </a:schemeClr>
              </a:solidFill>
            </a:endParaRPr>
          </a:p>
        </p:txBody>
      </p:sp>
      <p:cxnSp>
        <p:nvCxnSpPr>
          <p:cNvPr id="4" name="Прямая соединительная линия 3"/>
          <p:cNvCxnSpPr/>
          <p:nvPr/>
        </p:nvCxnSpPr>
        <p:spPr>
          <a:xfrm>
            <a:off x="3480632" y="3140968"/>
            <a:ext cx="8033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4283968" y="3140968"/>
            <a:ext cx="338437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46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Гуминовые удобрения</a:t>
            </a:r>
            <a:br>
              <a:rPr lang="ru-RU" dirty="0"/>
            </a:br>
            <a:endParaRPr lang="ru-RU" dirty="0"/>
          </a:p>
        </p:txBody>
      </p:sp>
      <p:sp>
        <p:nvSpPr>
          <p:cNvPr id="3" name="Объект 2"/>
          <p:cNvSpPr>
            <a:spLocks noGrp="1"/>
          </p:cNvSpPr>
          <p:nvPr>
            <p:ph idx="1"/>
          </p:nvPr>
        </p:nvSpPr>
        <p:spPr/>
        <p:txBody>
          <a:bodyPr>
            <a:normAutofit/>
          </a:bodyPr>
          <a:lstStyle/>
          <a:p>
            <a:r>
              <a:rPr lang="ru-RU" dirty="0"/>
              <a:t>Это </a:t>
            </a:r>
            <a:r>
              <a:rPr lang="ru-RU" dirty="0" smtClean="0"/>
              <a:t>органические удобрения, полученные </a:t>
            </a:r>
            <a:r>
              <a:rPr lang="ru-RU" dirty="0"/>
              <a:t>из торфов высокой степени разложения методом термомеханической активации органических кислот</a:t>
            </a:r>
          </a:p>
          <a:p>
            <a:r>
              <a:rPr lang="ru-RU" dirty="0"/>
              <a:t>Представляет собой сложную по структуре коллоидную взвесь углерода, солей гуминовых кислот, аминокислот и </a:t>
            </a:r>
            <a:r>
              <a:rPr lang="ru-RU" dirty="0" smtClean="0"/>
              <a:t>микроэлементов.</a:t>
            </a:r>
            <a:endParaRPr lang="ru-RU" dirty="0" smtClean="0"/>
          </a:p>
          <a:p>
            <a:pPr marL="0" indent="0">
              <a:buNone/>
            </a:pPr>
            <a:endParaRPr lang="ru-RU" dirty="0"/>
          </a:p>
        </p:txBody>
      </p:sp>
    </p:spTree>
    <p:extLst>
      <p:ext uri="{BB962C8B-B14F-4D97-AF65-F5344CB8AC3E}">
        <p14:creationId xmlns:p14="http://schemas.microsoft.com/office/powerpoint/2010/main" val="249736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792088"/>
          </a:xfrm>
        </p:spPr>
        <p:txBody>
          <a:bodyPr>
            <a:normAutofit/>
          </a:bodyPr>
          <a:lstStyle/>
          <a:p>
            <a:r>
              <a:rPr lang="ru-RU" sz="3600" i="1" dirty="0" smtClean="0">
                <a:solidFill>
                  <a:schemeClr val="tx2">
                    <a:lumMod val="75000"/>
                  </a:schemeClr>
                </a:solidFill>
              </a:rPr>
              <a:t>Например: </a:t>
            </a:r>
            <a:r>
              <a:rPr lang="ru-RU" sz="3600" i="1" dirty="0" err="1" smtClean="0">
                <a:solidFill>
                  <a:schemeClr val="tx2">
                    <a:lumMod val="75000"/>
                  </a:schemeClr>
                </a:solidFill>
              </a:rPr>
              <a:t>Гумогель</a:t>
            </a:r>
            <a:endParaRPr lang="ru-RU" sz="3600" i="1" dirty="0">
              <a:solidFill>
                <a:schemeClr val="tx2">
                  <a:lumMod val="75000"/>
                </a:schemeClr>
              </a:solidFill>
            </a:endParaRPr>
          </a:p>
        </p:txBody>
      </p:sp>
      <p:sp>
        <p:nvSpPr>
          <p:cNvPr id="3" name="Объект 2"/>
          <p:cNvSpPr>
            <a:spLocks noGrp="1"/>
          </p:cNvSpPr>
          <p:nvPr>
            <p:ph idx="1"/>
          </p:nvPr>
        </p:nvSpPr>
        <p:spPr>
          <a:xfrm>
            <a:off x="179512" y="1052736"/>
            <a:ext cx="8229600" cy="1368152"/>
          </a:xfrm>
        </p:spPr>
        <p:txBody>
          <a:bodyPr>
            <a:noAutofit/>
          </a:bodyPr>
          <a:lstStyle/>
          <a:p>
            <a:pPr>
              <a:spcBef>
                <a:spcPts val="0"/>
              </a:spcBef>
            </a:pPr>
            <a:r>
              <a:rPr lang="ru-RU" sz="2000" i="1" dirty="0">
                <a:solidFill>
                  <a:schemeClr val="tx2">
                    <a:lumMod val="75000"/>
                  </a:schemeClr>
                </a:solidFill>
              </a:rPr>
              <a:t>Органические вещества – 184 г/л</a:t>
            </a:r>
          </a:p>
          <a:p>
            <a:pPr>
              <a:spcBef>
                <a:spcPts val="0"/>
              </a:spcBef>
            </a:pPr>
            <a:r>
              <a:rPr lang="ru-RU" sz="2000" i="1" dirty="0">
                <a:solidFill>
                  <a:schemeClr val="tx2">
                    <a:lumMod val="75000"/>
                  </a:schemeClr>
                </a:solidFill>
              </a:rPr>
              <a:t>Гуминовые кислоты – 50-70 г/л</a:t>
            </a:r>
          </a:p>
          <a:p>
            <a:pPr>
              <a:spcBef>
                <a:spcPts val="0"/>
              </a:spcBef>
            </a:pPr>
            <a:r>
              <a:rPr lang="ru-RU" sz="2000" i="1" dirty="0" err="1">
                <a:solidFill>
                  <a:schemeClr val="tx2">
                    <a:lumMod val="75000"/>
                  </a:schemeClr>
                </a:solidFill>
              </a:rPr>
              <a:t>Фульвовые</a:t>
            </a:r>
            <a:r>
              <a:rPr lang="ru-RU" sz="2000" i="1" dirty="0">
                <a:solidFill>
                  <a:schemeClr val="tx2">
                    <a:lumMod val="75000"/>
                  </a:schemeClr>
                </a:solidFill>
              </a:rPr>
              <a:t> кислоты – 10,4-12,8 г/л</a:t>
            </a:r>
          </a:p>
          <a:p>
            <a:pPr>
              <a:spcBef>
                <a:spcPts val="0"/>
              </a:spcBef>
            </a:pPr>
            <a:r>
              <a:rPr lang="ru-RU" sz="2000" i="1" dirty="0">
                <a:solidFill>
                  <a:schemeClr val="tx2">
                    <a:lumMod val="75000"/>
                  </a:schemeClr>
                </a:solidFill>
              </a:rPr>
              <a:t>Углерод гуминовых кислот – 80-92 г/л</a:t>
            </a:r>
          </a:p>
          <a:p>
            <a:pPr>
              <a:spcBef>
                <a:spcPts val="0"/>
              </a:spcBef>
            </a:pPr>
            <a:endParaRPr lang="ru-RU" sz="2000" i="1" dirty="0">
              <a:solidFill>
                <a:schemeClr val="tx2">
                  <a:lumMod val="75000"/>
                </a:schemeClr>
              </a:solidFill>
            </a:endParaRPr>
          </a:p>
        </p:txBody>
      </p:sp>
      <p:sp>
        <p:nvSpPr>
          <p:cNvPr id="4" name="Прямоугольник 3"/>
          <p:cNvSpPr/>
          <p:nvPr/>
        </p:nvSpPr>
        <p:spPr>
          <a:xfrm>
            <a:off x="107504" y="2564904"/>
            <a:ext cx="4572000" cy="3893374"/>
          </a:xfrm>
          <a:prstGeom prst="rect">
            <a:avLst/>
          </a:prstGeom>
          <a:ln>
            <a:solidFill>
              <a:schemeClr val="tx2">
                <a:lumMod val="75000"/>
              </a:schemeClr>
            </a:solidFill>
          </a:ln>
        </p:spPr>
        <p:txBody>
          <a:bodyPr>
            <a:spAutoFit/>
          </a:bodyPr>
          <a:lstStyle/>
          <a:p>
            <a:r>
              <a:rPr lang="ru-RU" sz="1900" i="1" dirty="0" smtClean="0">
                <a:solidFill>
                  <a:schemeClr val="tx2">
                    <a:lumMod val="75000"/>
                  </a:schemeClr>
                </a:solidFill>
              </a:rPr>
              <a:t>Что дает?</a:t>
            </a:r>
          </a:p>
          <a:p>
            <a:pPr marL="285750" indent="-285750">
              <a:buFont typeface="Arial" pitchFamily="34" charset="0"/>
              <a:buChar char="•"/>
            </a:pPr>
            <a:r>
              <a:rPr lang="ru-RU" sz="1900" i="1" dirty="0" smtClean="0">
                <a:solidFill>
                  <a:schemeClr val="tx2">
                    <a:lumMod val="75000"/>
                  </a:schemeClr>
                </a:solidFill>
              </a:rPr>
              <a:t>Быстрый </a:t>
            </a:r>
            <a:r>
              <a:rPr lang="ru-RU" sz="1900" i="1" dirty="0">
                <a:solidFill>
                  <a:schemeClr val="tx2">
                    <a:lumMod val="75000"/>
                  </a:schemeClr>
                </a:solidFill>
              </a:rPr>
              <a:t>старт прорастанию семян растений</a:t>
            </a:r>
          </a:p>
          <a:p>
            <a:pPr marL="285750" indent="-285750">
              <a:buFont typeface="Arial" pitchFamily="34" charset="0"/>
              <a:buChar char="•"/>
            </a:pPr>
            <a:r>
              <a:rPr lang="ru-RU" sz="1900" i="1" dirty="0">
                <a:solidFill>
                  <a:schemeClr val="tx2">
                    <a:lumMod val="75000"/>
                  </a:schemeClr>
                </a:solidFill>
              </a:rPr>
              <a:t>Стимулирует рост и развитие растений на всех стадиях вегетации</a:t>
            </a:r>
          </a:p>
          <a:p>
            <a:pPr marL="285750" indent="-285750">
              <a:buFont typeface="Arial" pitchFamily="34" charset="0"/>
              <a:buChar char="•"/>
            </a:pPr>
            <a:r>
              <a:rPr lang="ru-RU" sz="1900" i="1" dirty="0">
                <a:solidFill>
                  <a:schemeClr val="tx2">
                    <a:lumMod val="75000"/>
                  </a:schemeClr>
                </a:solidFill>
              </a:rPr>
              <a:t>Обеспечивает растениям оптимальный уровень питания</a:t>
            </a:r>
          </a:p>
          <a:p>
            <a:pPr marL="285750" indent="-285750">
              <a:buFont typeface="Arial" pitchFamily="34" charset="0"/>
              <a:buChar char="•"/>
            </a:pPr>
            <a:r>
              <a:rPr lang="ru-RU" sz="1900" i="1" dirty="0">
                <a:solidFill>
                  <a:schemeClr val="tx2">
                    <a:lumMod val="75000"/>
                  </a:schemeClr>
                </a:solidFill>
              </a:rPr>
              <a:t>Улучшает структуру и плодородие почвы</a:t>
            </a:r>
          </a:p>
          <a:p>
            <a:pPr marL="285750" indent="-285750">
              <a:buFont typeface="Arial" pitchFamily="34" charset="0"/>
              <a:buChar char="•"/>
            </a:pPr>
            <a:r>
              <a:rPr lang="ru-RU" sz="1900" i="1" dirty="0">
                <a:solidFill>
                  <a:schemeClr val="tx2">
                    <a:lumMod val="75000"/>
                  </a:schemeClr>
                </a:solidFill>
              </a:rPr>
              <a:t>Увеличивает </a:t>
            </a:r>
            <a:r>
              <a:rPr lang="ru-RU" sz="1900" i="1" dirty="0" err="1">
                <a:solidFill>
                  <a:schemeClr val="tx2">
                    <a:lumMod val="75000"/>
                  </a:schemeClr>
                </a:solidFill>
              </a:rPr>
              <a:t>влагоудерживающую</a:t>
            </a:r>
            <a:r>
              <a:rPr lang="ru-RU" sz="1900" i="1" dirty="0">
                <a:solidFill>
                  <a:schemeClr val="tx2">
                    <a:lumMod val="75000"/>
                  </a:schemeClr>
                </a:solidFill>
              </a:rPr>
              <a:t> способность почвы</a:t>
            </a:r>
          </a:p>
          <a:p>
            <a:pPr marL="285750" indent="-285750">
              <a:buFont typeface="Arial" pitchFamily="34" charset="0"/>
              <a:buChar char="•"/>
            </a:pPr>
            <a:r>
              <a:rPr lang="ru-RU" sz="1900" i="1" dirty="0">
                <a:solidFill>
                  <a:schemeClr val="tx2">
                    <a:lumMod val="75000"/>
                  </a:schemeClr>
                </a:solidFill>
              </a:rPr>
              <a:t>Стимулирует развитие </a:t>
            </a:r>
            <a:r>
              <a:rPr lang="ru-RU" sz="1900" i="1" dirty="0" err="1">
                <a:solidFill>
                  <a:schemeClr val="tx2">
                    <a:lumMod val="75000"/>
                  </a:schemeClr>
                </a:solidFill>
              </a:rPr>
              <a:t>биоты</a:t>
            </a:r>
            <a:r>
              <a:rPr lang="ru-RU" sz="1900" i="1" dirty="0">
                <a:solidFill>
                  <a:schemeClr val="tx2">
                    <a:lumMod val="75000"/>
                  </a:schemeClr>
                </a:solidFill>
              </a:rPr>
              <a:t> почвы</a:t>
            </a:r>
          </a:p>
          <a:p>
            <a:pPr marL="285750" indent="-285750">
              <a:buFont typeface="Arial" pitchFamily="34" charset="0"/>
              <a:buChar char="•"/>
            </a:pPr>
            <a:r>
              <a:rPr lang="ru-RU" sz="1900" i="1" dirty="0">
                <a:solidFill>
                  <a:schemeClr val="tx2">
                    <a:lumMod val="75000"/>
                  </a:schemeClr>
                </a:solidFill>
              </a:rPr>
              <a:t>Повышает общее плодородие почвы</a:t>
            </a:r>
          </a:p>
        </p:txBody>
      </p:sp>
      <p:sp>
        <p:nvSpPr>
          <p:cNvPr id="5" name="Прямоугольник 4"/>
          <p:cNvSpPr/>
          <p:nvPr/>
        </p:nvSpPr>
        <p:spPr>
          <a:xfrm>
            <a:off x="4932040" y="2078846"/>
            <a:ext cx="4032851" cy="2862322"/>
          </a:xfrm>
          <a:prstGeom prst="rect">
            <a:avLst/>
          </a:prstGeom>
          <a:ln>
            <a:solidFill>
              <a:schemeClr val="tx2">
                <a:lumMod val="75000"/>
              </a:schemeClr>
            </a:solidFill>
          </a:ln>
        </p:spPr>
        <p:txBody>
          <a:bodyPr wrap="square">
            <a:spAutoFit/>
          </a:bodyPr>
          <a:lstStyle/>
          <a:p>
            <a:r>
              <a:rPr lang="ru-RU" i="1" dirty="0" smtClean="0">
                <a:solidFill>
                  <a:schemeClr val="tx2">
                    <a:lumMod val="75000"/>
                  </a:schemeClr>
                </a:solidFill>
              </a:rPr>
              <a:t>Как применяется?</a:t>
            </a:r>
          </a:p>
          <a:p>
            <a:r>
              <a:rPr lang="ru-RU" i="1" dirty="0" smtClean="0">
                <a:solidFill>
                  <a:schemeClr val="tx2">
                    <a:lumMod val="75000"/>
                  </a:schemeClr>
                </a:solidFill>
              </a:rPr>
              <a:t>- В </a:t>
            </a:r>
            <a:r>
              <a:rPr lang="ru-RU" i="1" dirty="0">
                <a:solidFill>
                  <a:schemeClr val="tx2">
                    <a:lumMod val="75000"/>
                  </a:schemeClr>
                </a:solidFill>
              </a:rPr>
              <a:t>виде водного раствора </a:t>
            </a:r>
            <a:r>
              <a:rPr lang="ru-RU" i="1" dirty="0" smtClean="0">
                <a:solidFill>
                  <a:schemeClr val="tx2">
                    <a:lumMod val="75000"/>
                  </a:schemeClr>
                </a:solidFill>
              </a:rPr>
              <a:t>для предпосевного </a:t>
            </a:r>
            <a:r>
              <a:rPr lang="ru-RU" i="1" dirty="0">
                <a:solidFill>
                  <a:schemeClr val="tx2">
                    <a:lumMod val="75000"/>
                  </a:schemeClr>
                </a:solidFill>
              </a:rPr>
              <a:t>замачивания или машинной обработки </a:t>
            </a:r>
            <a:r>
              <a:rPr lang="ru-RU" i="1" dirty="0" smtClean="0">
                <a:solidFill>
                  <a:schemeClr val="tx2">
                    <a:lumMod val="75000"/>
                  </a:schemeClr>
                </a:solidFill>
              </a:rPr>
              <a:t>семян; </a:t>
            </a:r>
            <a:endParaRPr lang="ru-RU" i="1" dirty="0">
              <a:solidFill>
                <a:schemeClr val="tx2">
                  <a:lumMod val="75000"/>
                </a:schemeClr>
              </a:solidFill>
            </a:endParaRPr>
          </a:p>
          <a:p>
            <a:r>
              <a:rPr lang="ru-RU" i="1" dirty="0" smtClean="0">
                <a:solidFill>
                  <a:schemeClr val="tx2">
                    <a:lumMod val="75000"/>
                  </a:schemeClr>
                </a:solidFill>
              </a:rPr>
              <a:t>- Обмакивания </a:t>
            </a:r>
            <a:r>
              <a:rPr lang="ru-RU" i="1" dirty="0">
                <a:solidFill>
                  <a:schemeClr val="tx2">
                    <a:lumMod val="75000"/>
                  </a:schemeClr>
                </a:solidFill>
              </a:rPr>
              <a:t>корней </a:t>
            </a:r>
            <a:r>
              <a:rPr lang="ru-RU" i="1" dirty="0" smtClean="0">
                <a:solidFill>
                  <a:schemeClr val="tx2">
                    <a:lumMod val="75000"/>
                  </a:schemeClr>
                </a:solidFill>
              </a:rPr>
              <a:t>растений в водный раствор;</a:t>
            </a:r>
            <a:endParaRPr lang="ru-RU" i="1" dirty="0">
              <a:solidFill>
                <a:schemeClr val="tx2">
                  <a:lumMod val="75000"/>
                </a:schemeClr>
              </a:solidFill>
            </a:endParaRPr>
          </a:p>
          <a:p>
            <a:r>
              <a:rPr lang="ru-RU" i="1" dirty="0" smtClean="0">
                <a:solidFill>
                  <a:schemeClr val="tx2">
                    <a:lumMod val="75000"/>
                  </a:schemeClr>
                </a:solidFill>
              </a:rPr>
              <a:t>- Опрыскивания </a:t>
            </a:r>
            <a:r>
              <a:rPr lang="ru-RU" i="1" dirty="0">
                <a:solidFill>
                  <a:schemeClr val="tx2">
                    <a:lumMod val="75000"/>
                  </a:schemeClr>
                </a:solidFill>
              </a:rPr>
              <a:t>или </a:t>
            </a:r>
            <a:r>
              <a:rPr lang="ru-RU" i="1" dirty="0" smtClean="0">
                <a:solidFill>
                  <a:schemeClr val="tx2">
                    <a:lumMod val="75000"/>
                  </a:schemeClr>
                </a:solidFill>
              </a:rPr>
              <a:t>полива;</a:t>
            </a:r>
            <a:endParaRPr lang="ru-RU" i="1" dirty="0">
              <a:solidFill>
                <a:schemeClr val="tx2">
                  <a:lumMod val="75000"/>
                </a:schemeClr>
              </a:solidFill>
            </a:endParaRPr>
          </a:p>
          <a:p>
            <a:r>
              <a:rPr lang="ru-RU" i="1" dirty="0" smtClean="0">
                <a:solidFill>
                  <a:schemeClr val="tx2">
                    <a:lumMod val="75000"/>
                  </a:schemeClr>
                </a:solidFill>
              </a:rPr>
              <a:t>- Вносится </a:t>
            </a:r>
            <a:r>
              <a:rPr lang="ru-RU" i="1" dirty="0">
                <a:solidFill>
                  <a:schemeClr val="tx2">
                    <a:lumMod val="75000"/>
                  </a:schemeClr>
                </a:solidFill>
              </a:rPr>
              <a:t>в почву с помощью с/х техники, применяемой для обычных </a:t>
            </a:r>
            <a:r>
              <a:rPr lang="ru-RU" i="1" dirty="0" smtClean="0">
                <a:solidFill>
                  <a:schemeClr val="tx2">
                    <a:lumMod val="75000"/>
                  </a:schemeClr>
                </a:solidFill>
              </a:rPr>
              <a:t>удобрений.</a:t>
            </a:r>
            <a:endParaRPr lang="ru-RU" i="1" dirty="0">
              <a:solidFill>
                <a:schemeClr val="tx2">
                  <a:lumMod val="75000"/>
                </a:schemeClr>
              </a:solidFill>
            </a:endParaRPr>
          </a:p>
        </p:txBody>
      </p:sp>
      <p:pic>
        <p:nvPicPr>
          <p:cNvPr id="1026" name="Picture 2" descr="Органические удобр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3812"/>
            <a:ext cx="13335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Гуминовые удобр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085184"/>
            <a:ext cx="4032851" cy="15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9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7384"/>
            <a:ext cx="9144000" cy="3204692"/>
          </a:xfrm>
        </p:spPr>
        <p:txBody>
          <a:bodyPr>
            <a:normAutofit/>
          </a:bodyPr>
          <a:lstStyle/>
          <a:p>
            <a:pPr marL="0" indent="0">
              <a:spcBef>
                <a:spcPts val="0"/>
              </a:spcBef>
              <a:buNone/>
            </a:pPr>
            <a:r>
              <a:rPr lang="ru-RU" sz="2400" i="1" dirty="0" smtClean="0"/>
              <a:t>Способы применения</a:t>
            </a:r>
          </a:p>
          <a:p>
            <a:pPr>
              <a:spcBef>
                <a:spcPts val="0"/>
              </a:spcBef>
            </a:pPr>
            <a:r>
              <a:rPr lang="ru-RU" sz="2400" i="1" dirty="0" smtClean="0"/>
              <a:t>При </a:t>
            </a:r>
            <a:r>
              <a:rPr lang="ru-RU" sz="2400" i="1" dirty="0"/>
              <a:t>предпосевной обработке почвы:</a:t>
            </a:r>
          </a:p>
          <a:p>
            <a:pPr marL="0" indent="0">
              <a:spcBef>
                <a:spcPts val="0"/>
              </a:spcBef>
              <a:buNone/>
            </a:pPr>
            <a:r>
              <a:rPr lang="ru-RU" sz="2400" i="1" dirty="0" smtClean="0"/>
              <a:t>      - обработка </a:t>
            </a:r>
            <a:r>
              <a:rPr lang="ru-RU" sz="2400" i="1" dirty="0"/>
              <a:t>бедных почв перед посевом для повышения плодородия – 10 л на 1 га</a:t>
            </a:r>
          </a:p>
          <a:p>
            <a:pPr marL="0" indent="0">
              <a:spcBef>
                <a:spcPts val="0"/>
              </a:spcBef>
              <a:buNone/>
            </a:pPr>
            <a:r>
              <a:rPr lang="ru-RU" sz="2400" i="1" dirty="0" smtClean="0"/>
              <a:t>      - </a:t>
            </a:r>
            <a:r>
              <a:rPr lang="ru-RU" sz="2400" i="1" dirty="0" err="1" smtClean="0"/>
              <a:t>востановление</a:t>
            </a:r>
            <a:r>
              <a:rPr lang="ru-RU" sz="2400" i="1" dirty="0" smtClean="0"/>
              <a:t> </a:t>
            </a:r>
            <a:r>
              <a:rPr lang="ru-RU" sz="2400" i="1" dirty="0"/>
              <a:t>истощенных, деградированных, загрязненных почв – от 30 до 40 л на 1 га</a:t>
            </a:r>
          </a:p>
          <a:p>
            <a:pPr>
              <a:spcBef>
                <a:spcPts val="0"/>
              </a:spcBef>
            </a:pPr>
            <a:r>
              <a:rPr lang="ru-RU" sz="2400" i="1" dirty="0"/>
              <a:t>Обработка семян перед посевом 2 л на 1 тонну</a:t>
            </a:r>
          </a:p>
          <a:p>
            <a:pPr>
              <a:spcBef>
                <a:spcPts val="0"/>
              </a:spcBef>
            </a:pPr>
            <a:r>
              <a:rPr lang="ru-RU" sz="2400" i="1" dirty="0"/>
              <a:t>Обработка растений по вегетации 3 – 4 л на 1 </a:t>
            </a:r>
            <a:r>
              <a:rPr lang="ru-RU" sz="2400" i="1" dirty="0" smtClean="0"/>
              <a:t>га</a:t>
            </a:r>
            <a:endParaRPr lang="ru-RU" sz="2400" i="1" dirty="0"/>
          </a:p>
        </p:txBody>
      </p:sp>
      <p:sp>
        <p:nvSpPr>
          <p:cNvPr id="4" name="Прямоугольник 3"/>
          <p:cNvSpPr/>
          <p:nvPr/>
        </p:nvSpPr>
        <p:spPr>
          <a:xfrm>
            <a:off x="-4838" y="3177308"/>
            <a:ext cx="9180512" cy="3493264"/>
          </a:xfrm>
          <a:prstGeom prst="rect">
            <a:avLst/>
          </a:prstGeom>
        </p:spPr>
        <p:txBody>
          <a:bodyPr wrap="square">
            <a:spAutoFit/>
          </a:bodyPr>
          <a:lstStyle/>
          <a:p>
            <a:pPr marL="285750" indent="-285750">
              <a:buFont typeface="Wingdings" pitchFamily="2" charset="2"/>
              <a:buChar char="ü"/>
            </a:pPr>
            <a:r>
              <a:rPr lang="ru-RU" sz="1700" i="1" dirty="0">
                <a:solidFill>
                  <a:srgbClr val="C00000"/>
                </a:solidFill>
              </a:rPr>
              <a:t>Увеличивает энергию прорастания семян после посева на 30 %</a:t>
            </a:r>
          </a:p>
          <a:p>
            <a:pPr marL="285750" indent="-285750">
              <a:buFont typeface="Wingdings" pitchFamily="2" charset="2"/>
              <a:buChar char="ü"/>
            </a:pPr>
            <a:r>
              <a:rPr lang="ru-RU" sz="1700" i="1" dirty="0">
                <a:solidFill>
                  <a:srgbClr val="C00000"/>
                </a:solidFill>
              </a:rPr>
              <a:t>Усиливает развитие корневой системы и повышает прирост биомассы до 180 %</a:t>
            </a:r>
          </a:p>
          <a:p>
            <a:pPr marL="285750" indent="-285750">
              <a:buFont typeface="Wingdings" pitchFamily="2" charset="2"/>
              <a:buChar char="ü"/>
            </a:pPr>
            <a:r>
              <a:rPr lang="ru-RU" sz="1700" i="1" dirty="0">
                <a:solidFill>
                  <a:srgbClr val="C00000"/>
                </a:solidFill>
              </a:rPr>
              <a:t>Повышает выживаемость растений при засухе, заморозках, заливах, обработке ядохимикатами</a:t>
            </a:r>
          </a:p>
          <a:p>
            <a:pPr marL="285750" indent="-285750">
              <a:buFont typeface="Wingdings" pitchFamily="2" charset="2"/>
              <a:buChar char="ü"/>
            </a:pPr>
            <a:r>
              <a:rPr lang="ru-RU" sz="1700" i="1" dirty="0">
                <a:solidFill>
                  <a:srgbClr val="C00000"/>
                </a:solidFill>
              </a:rPr>
              <a:t>Снижает расход минеральных удобрений на 20-30 %</a:t>
            </a:r>
          </a:p>
          <a:p>
            <a:pPr marL="285750" indent="-285750">
              <a:buFont typeface="Wingdings" pitchFamily="2" charset="2"/>
              <a:buChar char="ü"/>
            </a:pPr>
            <a:r>
              <a:rPr lang="ru-RU" sz="1700" i="1" dirty="0">
                <a:solidFill>
                  <a:srgbClr val="C00000"/>
                </a:solidFill>
              </a:rPr>
              <a:t>Сокращает потребление пресной воды при поливе в 3-4 раза</a:t>
            </a:r>
          </a:p>
          <a:p>
            <a:pPr marL="285750" indent="-285750">
              <a:buFont typeface="Wingdings" pitchFamily="2" charset="2"/>
              <a:buChar char="ü"/>
            </a:pPr>
            <a:r>
              <a:rPr lang="ru-RU" sz="1700" i="1" dirty="0">
                <a:solidFill>
                  <a:srgbClr val="C00000"/>
                </a:solidFill>
              </a:rPr>
              <a:t>Увеличивает приживаемость растений до 100 %, позволяя отказаться от повторной высадки</a:t>
            </a:r>
          </a:p>
          <a:p>
            <a:pPr marL="285750" indent="-285750">
              <a:buFont typeface="Wingdings" pitchFamily="2" charset="2"/>
              <a:buChar char="ü"/>
            </a:pPr>
            <a:r>
              <a:rPr lang="ru-RU" sz="1700" i="1" dirty="0">
                <a:solidFill>
                  <a:srgbClr val="C00000"/>
                </a:solidFill>
              </a:rPr>
              <a:t>Не содержит болезнетворных бактерий, яиц гельминтов, насекомых, семян сорных растений</a:t>
            </a:r>
          </a:p>
          <a:p>
            <a:pPr marL="285750" indent="-285750">
              <a:buFont typeface="Wingdings" pitchFamily="2" charset="2"/>
              <a:buChar char="ü"/>
            </a:pPr>
            <a:r>
              <a:rPr lang="ru-RU" sz="1700" i="1" dirty="0">
                <a:solidFill>
                  <a:srgbClr val="C00000"/>
                </a:solidFill>
              </a:rPr>
              <a:t>Обладает длительным сроком действия за счет сопротивляемости к вымыванию</a:t>
            </a:r>
          </a:p>
          <a:p>
            <a:pPr marL="285750" indent="-285750">
              <a:buFont typeface="Wingdings" pitchFamily="2" charset="2"/>
              <a:buChar char="ü"/>
            </a:pPr>
            <a:r>
              <a:rPr lang="ru-RU" sz="1700" i="1" dirty="0">
                <a:solidFill>
                  <a:srgbClr val="C00000"/>
                </a:solidFill>
              </a:rPr>
              <a:t>Не загрязняет почву и не содержит искусственно синтезированных химических соединений</a:t>
            </a:r>
          </a:p>
          <a:p>
            <a:pPr marL="285750" indent="-285750">
              <a:buFont typeface="Wingdings" pitchFamily="2" charset="2"/>
              <a:buChar char="ü"/>
            </a:pPr>
            <a:r>
              <a:rPr lang="ru-RU" sz="1700" i="1" dirty="0">
                <a:solidFill>
                  <a:srgbClr val="C00000"/>
                </a:solidFill>
              </a:rPr>
              <a:t>Восстанавливает деградированные и загрязненные земли для сельскохозяйственного использования</a:t>
            </a:r>
          </a:p>
        </p:txBody>
      </p:sp>
    </p:spTree>
    <p:extLst>
      <p:ext uri="{BB962C8B-B14F-4D97-AF65-F5344CB8AC3E}">
        <p14:creationId xmlns:p14="http://schemas.microsoft.com/office/powerpoint/2010/main" val="2591986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i="1" dirty="0">
                <a:solidFill>
                  <a:schemeClr val="tx2">
                    <a:lumMod val="75000"/>
                  </a:schemeClr>
                </a:solidFill>
              </a:rPr>
              <a:t>Эм-препараты (видео</a:t>
            </a:r>
            <a:r>
              <a:rPr lang="ru-RU" sz="3600" i="1" dirty="0" smtClean="0">
                <a:solidFill>
                  <a:schemeClr val="tx2">
                    <a:lumMod val="75000"/>
                  </a:schemeClr>
                </a:solidFill>
              </a:rPr>
              <a:t>)</a:t>
            </a:r>
            <a:endParaRPr lang="ru-RU" i="1" dirty="0">
              <a:solidFill>
                <a:schemeClr val="tx2">
                  <a:lumMod val="75000"/>
                </a:schemeClr>
              </a:solidFill>
            </a:endParaRPr>
          </a:p>
        </p:txBody>
      </p:sp>
      <p:sp>
        <p:nvSpPr>
          <p:cNvPr id="3" name="Объект 2"/>
          <p:cNvSpPr>
            <a:spLocks noGrp="1"/>
          </p:cNvSpPr>
          <p:nvPr>
            <p:ph idx="1"/>
          </p:nvPr>
        </p:nvSpPr>
        <p:spPr/>
        <p:txBody>
          <a:bodyPr/>
          <a:lstStyle/>
          <a:p>
            <a:pPr marL="0" indent="0">
              <a:buNone/>
            </a:pPr>
            <a:endParaRPr lang="ru-RU" dirty="0" smtClean="0"/>
          </a:p>
          <a:p>
            <a:pPr marL="0" indent="0">
              <a:buNone/>
            </a:pPr>
            <a:endParaRPr lang="ru-RU" dirty="0"/>
          </a:p>
        </p:txBody>
      </p:sp>
      <p:pic>
        <p:nvPicPr>
          <p:cNvPr id="2050" name="Picture 2" descr="https://b2bitocdn.kassot.com/3f/b7/24/20/15035628/mikrobiologicheskie-udobreniya--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96752"/>
            <a:ext cx="5962650" cy="541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5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ru-RU" sz="3200" dirty="0" smtClean="0">
                <a:solidFill>
                  <a:schemeClr val="tx2">
                    <a:lumMod val="75000"/>
                  </a:schemeClr>
                </a:solidFill>
              </a:rPr>
              <a:t>Получение клубеньковых бактерий </a:t>
            </a:r>
            <a:r>
              <a:rPr lang="en-US" sz="3200" dirty="0" smtClean="0">
                <a:solidFill>
                  <a:schemeClr val="tx2">
                    <a:lumMod val="75000"/>
                  </a:schemeClr>
                </a:solidFill>
              </a:rPr>
              <a:t>in vitro</a:t>
            </a:r>
            <a:endParaRPr lang="ru-RU" sz="3200" dirty="0">
              <a:solidFill>
                <a:schemeClr val="tx2">
                  <a:lumMod val="75000"/>
                </a:schemeClr>
              </a:solidFill>
            </a:endParaRPr>
          </a:p>
        </p:txBody>
      </p:sp>
      <p:sp>
        <p:nvSpPr>
          <p:cNvPr id="3" name="Объект 2"/>
          <p:cNvSpPr>
            <a:spLocks noGrp="1"/>
          </p:cNvSpPr>
          <p:nvPr>
            <p:ph idx="1"/>
          </p:nvPr>
        </p:nvSpPr>
        <p:spPr>
          <a:xfrm>
            <a:off x="107504" y="908720"/>
            <a:ext cx="8856984" cy="2880320"/>
          </a:xfrm>
        </p:spPr>
        <p:txBody>
          <a:bodyPr>
            <a:normAutofit fontScale="77500" lnSpcReduction="20000"/>
          </a:bodyPr>
          <a:lstStyle/>
          <a:p>
            <a:r>
              <a:rPr lang="ru-RU" dirty="0">
                <a:solidFill>
                  <a:schemeClr val="tx2">
                    <a:lumMod val="75000"/>
                  </a:schemeClr>
                </a:solidFill>
              </a:rPr>
              <a:t>На питательных средах </a:t>
            </a:r>
            <a:r>
              <a:rPr lang="ru-RU" dirty="0" smtClean="0">
                <a:solidFill>
                  <a:schemeClr val="tx2">
                    <a:lumMod val="75000"/>
                  </a:schemeClr>
                </a:solidFill>
              </a:rPr>
              <a:t>различных </a:t>
            </a:r>
            <a:r>
              <a:rPr lang="ru-RU" dirty="0">
                <a:solidFill>
                  <a:schemeClr val="tx2">
                    <a:lumMod val="75000"/>
                  </a:schemeClr>
                </a:solidFill>
              </a:rPr>
              <a:t>видов бобовых растений растут с разной скоростью. К быстрорастущим относятся клубеньковые бактерии гороха, клевера, люцерны, кормовых бобов, вики, чечевицы, чины, донника, пажитника, фасоли, нута, </a:t>
            </a:r>
            <a:r>
              <a:rPr lang="ru-RU" dirty="0" err="1">
                <a:solidFill>
                  <a:schemeClr val="tx2">
                    <a:lumMod val="75000"/>
                  </a:schemeClr>
                </a:solidFill>
              </a:rPr>
              <a:t>лядвенца</a:t>
            </a:r>
            <a:r>
              <a:rPr lang="ru-RU" dirty="0">
                <a:solidFill>
                  <a:schemeClr val="tx2">
                    <a:lumMod val="75000"/>
                  </a:schemeClr>
                </a:solidFill>
              </a:rPr>
              <a:t>; к медленнорастущим — клубеньковые бактерии люпина, сои, арахиса, сераделлы, маша, </a:t>
            </a:r>
            <a:r>
              <a:rPr lang="ru-RU" dirty="0" err="1">
                <a:solidFill>
                  <a:schemeClr val="tx2">
                    <a:lumMod val="75000"/>
                  </a:schemeClr>
                </a:solidFill>
              </a:rPr>
              <a:t>вигны</a:t>
            </a:r>
            <a:r>
              <a:rPr lang="ru-RU" dirty="0">
                <a:solidFill>
                  <a:schemeClr val="tx2">
                    <a:lumMod val="75000"/>
                  </a:schemeClr>
                </a:solidFill>
              </a:rPr>
              <a:t>, эспарцета, дрока. Вполне сформировавшиеся колонии быстрорастущих культур можно получить на 3 — 4-е сутки инкубации, колонии медленнорастущих — на 7 - 8-е. </a:t>
            </a:r>
          </a:p>
        </p:txBody>
      </p:sp>
      <p:pic>
        <p:nvPicPr>
          <p:cNvPr id="1026" name="Picture 2" descr="http://thelib.ru/books/00/16/57/00165796/i_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3789040"/>
            <a:ext cx="3807743" cy="263281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788024" y="6444044"/>
            <a:ext cx="4567114" cy="369332"/>
          </a:xfrm>
          <a:prstGeom prst="rect">
            <a:avLst/>
          </a:prstGeom>
        </p:spPr>
        <p:txBody>
          <a:bodyPr wrap="square">
            <a:spAutoFit/>
          </a:bodyPr>
          <a:lstStyle/>
          <a:p>
            <a:pPr algn="ctr"/>
            <a:r>
              <a:rPr lang="ru-RU" dirty="0" smtClean="0">
                <a:solidFill>
                  <a:prstClr val="black"/>
                </a:solidFill>
              </a:rPr>
              <a:t>Клубеньковые бактерии по микроскопом </a:t>
            </a:r>
            <a:endParaRPr lang="ru-RU" sz="1100" dirty="0"/>
          </a:p>
        </p:txBody>
      </p:sp>
      <p:sp>
        <p:nvSpPr>
          <p:cNvPr id="5" name="Прямоугольник 4"/>
          <p:cNvSpPr/>
          <p:nvPr/>
        </p:nvSpPr>
        <p:spPr>
          <a:xfrm>
            <a:off x="323528" y="3788180"/>
            <a:ext cx="4572000" cy="2308324"/>
          </a:xfrm>
          <a:prstGeom prst="rect">
            <a:avLst/>
          </a:prstGeom>
        </p:spPr>
        <p:txBody>
          <a:bodyPr>
            <a:spAutoFit/>
          </a:bodyPr>
          <a:lstStyle/>
          <a:p>
            <a:r>
              <a:rPr lang="ru-RU" sz="2400" dirty="0">
                <a:solidFill>
                  <a:schemeClr val="tx2">
                    <a:lumMod val="75000"/>
                  </a:schemeClr>
                </a:solidFill>
              </a:rPr>
              <a:t>Для быстрорастущих клубеньковых бактерий характерно </a:t>
            </a:r>
            <a:r>
              <a:rPr lang="ru-RU" sz="2400" dirty="0" err="1">
                <a:solidFill>
                  <a:schemeClr val="tx2">
                    <a:lumMod val="75000"/>
                  </a:schemeClr>
                </a:solidFill>
              </a:rPr>
              <a:t>перитрихиальное</a:t>
            </a:r>
            <a:r>
              <a:rPr lang="ru-RU" sz="2400" dirty="0">
                <a:solidFill>
                  <a:schemeClr val="tx2">
                    <a:lumMod val="75000"/>
                  </a:schemeClr>
                </a:solidFill>
              </a:rPr>
              <a:t> расположение жгутиков, для медленнорастущих — </a:t>
            </a:r>
            <a:r>
              <a:rPr lang="ru-RU" sz="2400" dirty="0" err="1">
                <a:solidFill>
                  <a:schemeClr val="tx2">
                    <a:lumMod val="75000"/>
                  </a:schemeClr>
                </a:solidFill>
              </a:rPr>
              <a:t>монотрихиальное</a:t>
            </a:r>
            <a:r>
              <a:rPr lang="ru-RU" sz="2400" dirty="0">
                <a:solidFill>
                  <a:schemeClr val="tx2">
                    <a:lumMod val="75000"/>
                  </a:schemeClr>
                </a:solidFill>
              </a:rPr>
              <a:t>.</a:t>
            </a:r>
          </a:p>
        </p:txBody>
      </p:sp>
    </p:spTree>
    <p:extLst>
      <p:ext uri="{BB962C8B-B14F-4D97-AF65-F5344CB8AC3E}">
        <p14:creationId xmlns:p14="http://schemas.microsoft.com/office/powerpoint/2010/main" val="1615866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7455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fontScale="77500" lnSpcReduction="20000"/>
          </a:bodyPr>
          <a:lstStyle/>
          <a:p>
            <a:r>
              <a:rPr lang="ru-RU" dirty="0">
                <a:solidFill>
                  <a:schemeClr val="tx2">
                    <a:lumMod val="75000"/>
                  </a:schemeClr>
                </a:solidFill>
              </a:rPr>
              <a:t>Кроме жгутиков, у клеток клубеньковых бактерий при выращивании на жидких средах образуются нитевидные и четковидные выросты. Длина их достигает 8 —10 мкм. Они обычно располагаются на поверхности клетки </a:t>
            </a:r>
            <a:r>
              <a:rPr lang="ru-RU" dirty="0" err="1">
                <a:solidFill>
                  <a:schemeClr val="tx2">
                    <a:lumMod val="75000"/>
                  </a:schemeClr>
                </a:solidFill>
              </a:rPr>
              <a:t>перитрихиально</a:t>
            </a:r>
            <a:r>
              <a:rPr lang="ru-RU" dirty="0">
                <a:solidFill>
                  <a:schemeClr val="tx2">
                    <a:lumMod val="75000"/>
                  </a:schemeClr>
                </a:solidFill>
              </a:rPr>
              <a:t>, содержится их от 4 до 10 и больше на одну клетку. </a:t>
            </a:r>
          </a:p>
          <a:p>
            <a:r>
              <a:rPr lang="ru-RU" i="1" dirty="0">
                <a:solidFill>
                  <a:srgbClr val="C00000"/>
                </a:solidFill>
              </a:rPr>
              <a:t>Колонии быстрорастущих клубеньковых бактерий имеют цвет топленого молока, часто полупрозрачные, слизистые, с ровными краями, умеренно выпуклые, со временем разрастаются на поверхности </a:t>
            </a:r>
            <a:r>
              <a:rPr lang="ru-RU" i="1" dirty="0" err="1">
                <a:solidFill>
                  <a:srgbClr val="C00000"/>
                </a:solidFill>
              </a:rPr>
              <a:t>агаризованной</a:t>
            </a:r>
            <a:r>
              <a:rPr lang="ru-RU" i="1" dirty="0">
                <a:solidFill>
                  <a:srgbClr val="C00000"/>
                </a:solidFill>
              </a:rPr>
              <a:t> среды. Колонии медленнорастущих бактерий более выпуклые, мелкие, сухие, плотные и, как правило, не разрастающиеся на поверхности среды. Слизь, вырабатываемая клубеньковыми бактериями, представляет собой комплексное соединение полисахаридного типа, в состав которого входят гексозы, пентозы и </a:t>
            </a:r>
            <a:r>
              <a:rPr lang="ru-RU" i="1" dirty="0" err="1">
                <a:solidFill>
                  <a:srgbClr val="C00000"/>
                </a:solidFill>
              </a:rPr>
              <a:t>уроновые</a:t>
            </a:r>
            <a:r>
              <a:rPr lang="ru-RU" i="1" dirty="0">
                <a:solidFill>
                  <a:srgbClr val="C00000"/>
                </a:solidFill>
              </a:rPr>
              <a:t> кислоты. </a:t>
            </a:r>
          </a:p>
          <a:p>
            <a:endParaRPr lang="ru-RU" dirty="0">
              <a:solidFill>
                <a:schemeClr val="tx2">
                  <a:lumMod val="75000"/>
                </a:schemeClr>
              </a:solidFill>
            </a:endParaRPr>
          </a:p>
        </p:txBody>
      </p:sp>
    </p:spTree>
    <p:extLst>
      <p:ext uri="{BB962C8B-B14F-4D97-AF65-F5344CB8AC3E}">
        <p14:creationId xmlns:p14="http://schemas.microsoft.com/office/powerpoint/2010/main" val="202557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ru-RU" sz="2700" dirty="0">
                <a:solidFill>
                  <a:schemeClr val="tx2">
                    <a:lumMod val="75000"/>
                  </a:schemeClr>
                </a:solidFill>
              </a:rPr>
              <a:t>Клубеньковые бактерии — </a:t>
            </a:r>
            <a:r>
              <a:rPr lang="ru-RU" sz="2700" dirty="0" err="1">
                <a:solidFill>
                  <a:schemeClr val="tx2">
                    <a:lumMod val="75000"/>
                  </a:schemeClr>
                </a:solidFill>
              </a:rPr>
              <a:t>микроаэрофилы</a:t>
            </a:r>
            <a:r>
              <a:rPr lang="ru-RU" sz="2700" dirty="0">
                <a:solidFill>
                  <a:schemeClr val="tx2">
                    <a:lumMod val="75000"/>
                  </a:schemeClr>
                </a:solidFill>
              </a:rPr>
              <a:t> (развиваются при незначительных количествах кислорода в среде), предпочитающие, </a:t>
            </a:r>
            <a:r>
              <a:rPr lang="ru-RU" sz="2700" dirty="0" smtClean="0">
                <a:solidFill>
                  <a:schemeClr val="tx2">
                    <a:lumMod val="75000"/>
                  </a:schemeClr>
                </a:solidFill>
              </a:rPr>
              <a:t>аэробные </a:t>
            </a:r>
            <a:r>
              <a:rPr lang="ru-RU" sz="2700" dirty="0">
                <a:solidFill>
                  <a:schemeClr val="tx2">
                    <a:lumMod val="75000"/>
                  </a:schemeClr>
                </a:solidFill>
              </a:rPr>
              <a:t>условия</a:t>
            </a:r>
            <a:r>
              <a:rPr lang="ru-RU" sz="2700" dirty="0" smtClean="0">
                <a:solidFill>
                  <a:schemeClr val="tx2">
                    <a:lumMod val="75000"/>
                  </a:schemeClr>
                </a:solidFill>
              </a:rPr>
              <a:t>.</a:t>
            </a:r>
            <a:endParaRPr lang="ru-RU" dirty="0">
              <a:solidFill>
                <a:schemeClr val="tx2">
                  <a:lumMod val="75000"/>
                </a:schemeClr>
              </a:solidFill>
            </a:endParaRPr>
          </a:p>
        </p:txBody>
      </p:sp>
      <p:sp>
        <p:nvSpPr>
          <p:cNvPr id="3" name="Объект 2"/>
          <p:cNvSpPr>
            <a:spLocks noGrp="1"/>
          </p:cNvSpPr>
          <p:nvPr>
            <p:ph idx="1"/>
          </p:nvPr>
        </p:nvSpPr>
        <p:spPr>
          <a:xfrm>
            <a:off x="457200" y="2132856"/>
            <a:ext cx="8229600" cy="3993307"/>
          </a:xfrm>
        </p:spPr>
        <p:txBody>
          <a:bodyPr>
            <a:normAutofit fontScale="70000" lnSpcReduction="20000"/>
          </a:bodyPr>
          <a:lstStyle/>
          <a:p>
            <a:r>
              <a:rPr lang="ru-RU" dirty="0">
                <a:solidFill>
                  <a:srgbClr val="C00000"/>
                </a:solidFill>
              </a:rPr>
              <a:t>В качестве источника углерода в питательных средах клубеньковые бактерии используют </a:t>
            </a:r>
            <a:r>
              <a:rPr lang="ru-RU" u="sng" dirty="0">
                <a:solidFill>
                  <a:srgbClr val="C00000"/>
                </a:solidFill>
              </a:rPr>
              <a:t>углеводы и органические кислоты</a:t>
            </a:r>
            <a:r>
              <a:rPr lang="ru-RU" dirty="0">
                <a:solidFill>
                  <a:srgbClr val="C00000"/>
                </a:solidFill>
              </a:rPr>
              <a:t>, в качестве источника азота — </a:t>
            </a:r>
            <a:r>
              <a:rPr lang="ru-RU" u="sng" dirty="0">
                <a:solidFill>
                  <a:srgbClr val="C00000"/>
                </a:solidFill>
              </a:rPr>
              <a:t>разнообразные минеральные и органические азотсодержащие соединения</a:t>
            </a:r>
            <a:r>
              <a:rPr lang="ru-RU" dirty="0">
                <a:solidFill>
                  <a:srgbClr val="C00000"/>
                </a:solidFill>
              </a:rPr>
              <a:t>. При культивировании на средах с высоким содержанием азотсодержащих веществ клубеньковые бактерии могут утратить способность проникать в растение и образовывать клубеньки. Поэтому обычно клубеньковые бактерии выращивают на </a:t>
            </a:r>
            <a:r>
              <a:rPr lang="ru-RU" u="sng" dirty="0">
                <a:solidFill>
                  <a:srgbClr val="C00000"/>
                </a:solidFill>
              </a:rPr>
              <a:t>растительных экстрактах </a:t>
            </a:r>
            <a:r>
              <a:rPr lang="ru-RU" dirty="0">
                <a:solidFill>
                  <a:srgbClr val="C00000"/>
                </a:solidFill>
              </a:rPr>
              <a:t>(фасолевом, гороховом отваре) или почвенных вытяжках. Необходимый для развития фосфор клубеньковые бактерии могут получать из </a:t>
            </a:r>
            <a:r>
              <a:rPr lang="ru-RU" u="sng" dirty="0">
                <a:solidFill>
                  <a:srgbClr val="C00000"/>
                </a:solidFill>
              </a:rPr>
              <a:t>минеральных и органических фосфорсодержащих соединений</a:t>
            </a:r>
            <a:r>
              <a:rPr lang="ru-RU" dirty="0">
                <a:solidFill>
                  <a:srgbClr val="C00000"/>
                </a:solidFill>
              </a:rPr>
              <a:t>; источником кальция, калия и других минеральных элементов могут служить </a:t>
            </a:r>
            <a:r>
              <a:rPr lang="ru-RU" u="sng" dirty="0">
                <a:solidFill>
                  <a:srgbClr val="C00000"/>
                </a:solidFill>
              </a:rPr>
              <a:t>минеральные соедин</a:t>
            </a:r>
            <a:r>
              <a:rPr lang="ru-RU" dirty="0">
                <a:solidFill>
                  <a:srgbClr val="C00000"/>
                </a:solidFill>
              </a:rPr>
              <a:t>ения. </a:t>
            </a:r>
          </a:p>
          <a:p>
            <a:endParaRPr lang="ru-RU" dirty="0">
              <a:solidFill>
                <a:srgbClr val="C00000"/>
              </a:solidFill>
            </a:endParaRPr>
          </a:p>
        </p:txBody>
      </p:sp>
    </p:spTree>
    <p:extLst>
      <p:ext uri="{BB962C8B-B14F-4D97-AF65-F5344CB8AC3E}">
        <p14:creationId xmlns:p14="http://schemas.microsoft.com/office/powerpoint/2010/main" val="256461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620689"/>
            <a:ext cx="8568952" cy="4104455"/>
          </a:xfrm>
        </p:spPr>
        <p:txBody>
          <a:bodyPr>
            <a:normAutofit fontScale="77500" lnSpcReduction="20000"/>
          </a:bodyPr>
          <a:lstStyle/>
          <a:p>
            <a:r>
              <a:rPr lang="ru-RU" dirty="0">
                <a:solidFill>
                  <a:schemeClr val="tx2">
                    <a:lumMod val="75000"/>
                  </a:schemeClr>
                </a:solidFill>
              </a:rPr>
              <a:t>Для подавления посторонней сапрофитной микрофлоры при выделении клубеньковых бактерий из клубеньков или непосредственно из почвы рекомендуются питательные среды с добавлением кристаллического фиолетового, танина или антибиотиков. </a:t>
            </a:r>
          </a:p>
          <a:p>
            <a:r>
              <a:rPr lang="ru-RU" dirty="0">
                <a:solidFill>
                  <a:schemeClr val="tx2">
                    <a:lumMod val="75000"/>
                  </a:schemeClr>
                </a:solidFill>
              </a:rPr>
              <a:t>Для развития большинства культур клубеньковых бактерий требуется оптимальная температура в пределах </a:t>
            </a:r>
            <a:r>
              <a:rPr lang="ru-RU" dirty="0" smtClean="0">
                <a:solidFill>
                  <a:schemeClr val="tx2">
                    <a:lumMod val="75000"/>
                  </a:schemeClr>
                </a:solidFill>
              </a:rPr>
              <a:t>24-26°С. </a:t>
            </a:r>
            <a:r>
              <a:rPr lang="ru-RU" dirty="0">
                <a:solidFill>
                  <a:schemeClr val="tx2">
                    <a:lumMod val="75000"/>
                  </a:schemeClr>
                </a:solidFill>
              </a:rPr>
              <a:t>При 0° и </a:t>
            </a:r>
            <a:r>
              <a:rPr lang="ru-RU" dirty="0" smtClean="0">
                <a:solidFill>
                  <a:schemeClr val="tx2">
                    <a:lumMod val="75000"/>
                  </a:schemeClr>
                </a:solidFill>
              </a:rPr>
              <a:t>37°С </a:t>
            </a:r>
            <a:r>
              <a:rPr lang="ru-RU" dirty="0">
                <a:solidFill>
                  <a:schemeClr val="tx2">
                    <a:lumMod val="75000"/>
                  </a:schemeClr>
                </a:solidFill>
              </a:rPr>
              <a:t>рост приостанавливается. Обычно культуры клубеньковых бактерий в условиях лаборатории хранят при пониженных температурах (</a:t>
            </a:r>
            <a:r>
              <a:rPr lang="ru-RU" dirty="0" smtClean="0">
                <a:solidFill>
                  <a:schemeClr val="tx2">
                    <a:lumMod val="75000"/>
                  </a:schemeClr>
                </a:solidFill>
              </a:rPr>
              <a:t>2-4°С</a:t>
            </a:r>
            <a:r>
              <a:rPr lang="ru-RU" dirty="0">
                <a:solidFill>
                  <a:schemeClr val="tx2">
                    <a:lumMod val="75000"/>
                  </a:schemeClr>
                </a:solidFill>
              </a:rPr>
              <a:t>). </a:t>
            </a:r>
          </a:p>
          <a:p>
            <a:endParaRPr lang="ru-RU" dirty="0">
              <a:solidFill>
                <a:schemeClr val="tx2">
                  <a:lumMod val="75000"/>
                </a:schemeClr>
              </a:solidFill>
            </a:endParaRPr>
          </a:p>
        </p:txBody>
      </p:sp>
      <p:pic>
        <p:nvPicPr>
          <p:cNvPr id="2050" name="Picture 2" descr="ICRplus 55 - ÐºÐ¾Ð½ÑÐ°ÐºÑÐ½ÑÐµ ÑÐ°ÑÐºÐ¸ (55 Ð¼Ð¼) Ð² ÑÑÐ¾Ð¹Ð½Ð¾Ð¹ ÑÐ¿Ð°ÐºÐ¾Ð²ÐºÐµ Ñ Ð·Ð°Ð¼ÐºÐ¾Ð¼ - Ð½Ð¾Ð²ÑÐ¹ ÑÑÐ°Ð½Ð´Ð°ÑÑ Ð´Ð»Ñ Ð¼Ð¾Ð½Ð¸ÑÐ¾ÑÐ¸Ð½Ð³Ð° Ð¿Ð¾Ð²ÐµÑÑÐ½Ð¾ÑÑÐµ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15" y="3933056"/>
            <a:ext cx="2266947" cy="151396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059832" y="4149080"/>
            <a:ext cx="6084168" cy="2308324"/>
          </a:xfrm>
          <a:prstGeom prst="rect">
            <a:avLst/>
          </a:prstGeom>
        </p:spPr>
        <p:txBody>
          <a:bodyPr wrap="square">
            <a:spAutoFit/>
          </a:bodyPr>
          <a:lstStyle/>
          <a:p>
            <a:r>
              <a:rPr lang="ru-RU" sz="1600" b="1" dirty="0" smtClean="0">
                <a:solidFill>
                  <a:srgbClr val="C00000"/>
                </a:solidFill>
              </a:rPr>
              <a:t>Для культивирования бактерий, компании реализуют готовые питательные среды в герметичной и стерильной упаковке.</a:t>
            </a:r>
          </a:p>
          <a:p>
            <a:r>
              <a:rPr lang="ru-RU" sz="1600" b="1" dirty="0" smtClean="0">
                <a:solidFill>
                  <a:srgbClr val="C00000"/>
                </a:solidFill>
              </a:rPr>
              <a:t>Например:</a:t>
            </a:r>
          </a:p>
          <a:p>
            <a:r>
              <a:rPr lang="ru-RU" sz="1600" dirty="0" smtClean="0">
                <a:solidFill>
                  <a:srgbClr val="C00000"/>
                </a:solidFill>
              </a:rPr>
              <a:t>- </a:t>
            </a:r>
            <a:r>
              <a:rPr lang="ru-RU" sz="1600" dirty="0">
                <a:solidFill>
                  <a:srgbClr val="C00000"/>
                </a:solidFill>
              </a:rPr>
              <a:t>Стерильные чашки (гамма-облученные), в </a:t>
            </a:r>
            <a:r>
              <a:rPr lang="ru-RU" sz="1600" b="1" dirty="0">
                <a:solidFill>
                  <a:srgbClr val="C00000"/>
                </a:solidFill>
              </a:rPr>
              <a:t>тройной</a:t>
            </a:r>
            <a:r>
              <a:rPr lang="ru-RU" sz="1600" dirty="0">
                <a:solidFill>
                  <a:srgbClr val="C00000"/>
                </a:solidFill>
              </a:rPr>
              <a:t> упаковке</a:t>
            </a:r>
            <a:br>
              <a:rPr lang="ru-RU" sz="1600" dirty="0">
                <a:solidFill>
                  <a:srgbClr val="C00000"/>
                </a:solidFill>
              </a:rPr>
            </a:br>
            <a:r>
              <a:rPr lang="ru-RU" sz="1600" dirty="0">
                <a:solidFill>
                  <a:srgbClr val="C00000"/>
                </a:solidFill>
              </a:rPr>
              <a:t>- </a:t>
            </a:r>
            <a:r>
              <a:rPr lang="ru-RU" sz="1600" dirty="0" smtClean="0">
                <a:solidFill>
                  <a:srgbClr val="C00000"/>
                </a:solidFill>
              </a:rPr>
              <a:t>Хранение </a:t>
            </a:r>
            <a:r>
              <a:rPr lang="ru-RU" sz="1600" dirty="0">
                <a:solidFill>
                  <a:srgbClr val="C00000"/>
                </a:solidFill>
              </a:rPr>
              <a:t>при 15 - 25 °C</a:t>
            </a:r>
            <a:br>
              <a:rPr lang="ru-RU" sz="1600" dirty="0">
                <a:solidFill>
                  <a:srgbClr val="C00000"/>
                </a:solidFill>
              </a:rPr>
            </a:br>
            <a:r>
              <a:rPr lang="ru-RU" sz="1600" dirty="0" smtClean="0">
                <a:solidFill>
                  <a:srgbClr val="C00000"/>
                </a:solidFill>
              </a:rPr>
              <a:t>- Прозрачная</a:t>
            </a:r>
            <a:r>
              <a:rPr lang="ru-RU" sz="1600" dirty="0">
                <a:solidFill>
                  <a:srgbClr val="C00000"/>
                </a:solidFill>
              </a:rPr>
              <a:t>, непроницаемая для H</a:t>
            </a:r>
            <a:r>
              <a:rPr lang="ru-RU" sz="1600" baseline="-25000" dirty="0">
                <a:solidFill>
                  <a:srgbClr val="C00000"/>
                </a:solidFill>
              </a:rPr>
              <a:t>2</a:t>
            </a:r>
            <a:r>
              <a:rPr lang="ru-RU" sz="1600" dirty="0">
                <a:solidFill>
                  <a:srgbClr val="C00000"/>
                </a:solidFill>
              </a:rPr>
              <a:t>O</a:t>
            </a:r>
            <a:r>
              <a:rPr lang="ru-RU" sz="1600" baseline="-25000" dirty="0">
                <a:solidFill>
                  <a:srgbClr val="C00000"/>
                </a:solidFill>
              </a:rPr>
              <a:t>2</a:t>
            </a:r>
            <a:r>
              <a:rPr lang="ru-RU" sz="1600" dirty="0">
                <a:solidFill>
                  <a:srgbClr val="C00000"/>
                </a:solidFill>
              </a:rPr>
              <a:t> упаковка</a:t>
            </a:r>
            <a:br>
              <a:rPr lang="ru-RU" sz="1600" dirty="0">
                <a:solidFill>
                  <a:srgbClr val="C00000"/>
                </a:solidFill>
              </a:rPr>
            </a:br>
            <a:r>
              <a:rPr lang="ru-RU" sz="1600" dirty="0">
                <a:solidFill>
                  <a:srgbClr val="C00000"/>
                </a:solidFill>
              </a:rPr>
              <a:t>- Возможность продолжительной инкубации</a:t>
            </a:r>
            <a:br>
              <a:rPr lang="ru-RU" sz="1600" dirty="0">
                <a:solidFill>
                  <a:srgbClr val="C00000"/>
                </a:solidFill>
              </a:rPr>
            </a:br>
            <a:r>
              <a:rPr lang="ru-RU" sz="1600" dirty="0">
                <a:solidFill>
                  <a:srgbClr val="C00000"/>
                </a:solidFill>
              </a:rPr>
              <a:t>- Длительный срок хранения</a:t>
            </a:r>
            <a:br>
              <a:rPr lang="ru-RU" sz="1600" dirty="0">
                <a:solidFill>
                  <a:srgbClr val="C00000"/>
                </a:solidFill>
              </a:rPr>
            </a:br>
            <a:r>
              <a:rPr lang="ru-RU" sz="1600" dirty="0">
                <a:solidFill>
                  <a:srgbClr val="C00000"/>
                </a:solidFill>
              </a:rPr>
              <a:t>- Штрих-код на каждой чашке </a:t>
            </a:r>
          </a:p>
        </p:txBody>
      </p:sp>
      <p:pic>
        <p:nvPicPr>
          <p:cNvPr id="2052" name="Picture 4" descr="LI 90 - ÑÐµÐ´Ð¸Ð¼ÐµÐ½ÑÐ°ÑÐ¸Ð¾Ð½Ð½ÑÐµ ÑÐ°ÑÐºÐ¸ (90 Ð¼Ð¼) Ð² Ð¾Ð´Ð¸Ð½Ð°ÑÐ½Ð¾Ð¹ ÑÐ¿Ð°ÐºÐ¾Ð²ÐºÐµ Ð´Ð»Ñ Ð¼Ð¾Ð½Ð¸ÑÐ¾ÑÐ¸Ð½Ð³Ð° Ð¾ÐºÑÑÐ¶Ð°ÑÑÐµÐ¹ ÑÑÐµÐ´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74" y="5447024"/>
            <a:ext cx="2296427" cy="115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98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507288" cy="6264696"/>
          </a:xfrm>
        </p:spPr>
        <p:txBody>
          <a:bodyPr>
            <a:normAutofit/>
          </a:bodyPr>
          <a:lstStyle/>
          <a:p>
            <a:r>
              <a:rPr lang="ru-RU" dirty="0">
                <a:solidFill>
                  <a:schemeClr val="tx2">
                    <a:lumMod val="75000"/>
                  </a:schemeClr>
                </a:solidFill>
              </a:rPr>
              <a:t>Многие виды клубеньковых бактерий способны синтезировать витамины группы В, а также ростовые вещества типа гетероауксина </a:t>
            </a:r>
            <a:r>
              <a:rPr lang="ru-RU" dirty="0" smtClean="0">
                <a:solidFill>
                  <a:schemeClr val="tx2">
                    <a:lumMod val="75000"/>
                  </a:schemeClr>
                </a:solidFill>
              </a:rPr>
              <a:t>(</a:t>
            </a:r>
            <a:r>
              <a:rPr lang="el-GR" dirty="0" smtClean="0">
                <a:solidFill>
                  <a:schemeClr val="tx2">
                    <a:lumMod val="75000"/>
                  </a:schemeClr>
                </a:solidFill>
              </a:rPr>
              <a:t>β</a:t>
            </a:r>
            <a:r>
              <a:rPr lang="ru-RU" dirty="0" smtClean="0">
                <a:solidFill>
                  <a:schemeClr val="tx2">
                    <a:lumMod val="75000"/>
                  </a:schemeClr>
                </a:solidFill>
              </a:rPr>
              <a:t>-индолилуксусная </a:t>
            </a:r>
            <a:r>
              <a:rPr lang="ru-RU" dirty="0">
                <a:solidFill>
                  <a:schemeClr val="tx2">
                    <a:lumMod val="75000"/>
                  </a:schemeClr>
                </a:solidFill>
              </a:rPr>
              <a:t>кислота). </a:t>
            </a:r>
          </a:p>
          <a:p>
            <a:r>
              <a:rPr lang="ru-RU" dirty="0">
                <a:solidFill>
                  <a:schemeClr val="tx2">
                    <a:lumMod val="75000"/>
                  </a:schemeClr>
                </a:solidFill>
              </a:rPr>
              <a:t>Все клубеньковые бактерии приблизительно одинаково устойчивы к щелочной реакции среды (рН = 8,0), но неодинаково чувствительны к кислой. </a:t>
            </a:r>
          </a:p>
          <a:p>
            <a:endParaRPr lang="ru-RU" dirty="0">
              <a:solidFill>
                <a:schemeClr val="tx2">
                  <a:lumMod val="75000"/>
                </a:schemeClr>
              </a:solidFill>
            </a:endParaRPr>
          </a:p>
        </p:txBody>
      </p:sp>
    </p:spTree>
    <p:extLst>
      <p:ext uri="{BB962C8B-B14F-4D97-AF65-F5344CB8AC3E}">
        <p14:creationId xmlns:p14="http://schemas.microsoft.com/office/powerpoint/2010/main" val="298663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9"/>
            <a:ext cx="8892480" cy="4608512"/>
          </a:xfrm>
        </p:spPr>
        <p:txBody>
          <a:bodyPr>
            <a:normAutofit fontScale="85000" lnSpcReduction="20000"/>
          </a:bodyPr>
          <a:lstStyle/>
          <a:p>
            <a:r>
              <a:rPr lang="ru-RU" dirty="0">
                <a:solidFill>
                  <a:schemeClr val="tx2">
                    <a:lumMod val="75000"/>
                  </a:schemeClr>
                </a:solidFill>
              </a:rPr>
              <a:t>В процессе инфекции корневой системы бобовых растений клубеньковыми бактериями большое значение имеет вирулентность микроорганизмов. Если специфичностью определяется спектр действия бактерий, то вирулентность клубеньковых бактерий характеризует активность их действия в пределах данного спектра. </a:t>
            </a:r>
            <a:r>
              <a:rPr lang="ru-RU" u="sng" dirty="0">
                <a:solidFill>
                  <a:srgbClr val="C00000"/>
                </a:solidFill>
              </a:rPr>
              <a:t>Под вирулентностью подразумевается способность клубеньковых бактерий проникать в ткань корня, размножаться там и вызывать образование клубеньков. </a:t>
            </a:r>
          </a:p>
          <a:p>
            <a:r>
              <a:rPr lang="ru-RU" dirty="0"/>
              <a:t> </a:t>
            </a:r>
            <a:r>
              <a:rPr lang="ru-RU" dirty="0">
                <a:solidFill>
                  <a:schemeClr val="tx2">
                    <a:lumMod val="75000"/>
                  </a:schemeClr>
                </a:solidFill>
              </a:rPr>
              <a:t>Большую роль играет не только сама способность проникать в корни растения, но и скорость этого проникновения. </a:t>
            </a:r>
          </a:p>
          <a:p>
            <a:endParaRPr lang="ru-RU" dirty="0"/>
          </a:p>
        </p:txBody>
      </p:sp>
      <p:pic>
        <p:nvPicPr>
          <p:cNvPr id="3074" name="Picture 2" descr="https://www.kurashix.com/wp-content/uploads/2018/10/root-nodule-wikiwand-bacteria-in-root-nodules-change-nitrogen-gas-into-what-fo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2066" y="4509120"/>
            <a:ext cx="3541934" cy="23488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tdata.ru/u1/photo8C60/20569013592-0/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021" y="4797152"/>
            <a:ext cx="3078046" cy="20608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ages.fineartamerica.com/images-medium-large/pink-nodules-of-rhizobium-leguminosarum-drjeremy-burge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5166392"/>
            <a:ext cx="2471394" cy="171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38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fontScale="85000" lnSpcReduction="10000"/>
          </a:bodyPr>
          <a:lstStyle/>
          <a:p>
            <a:r>
              <a:rPr lang="ru-RU" dirty="0">
                <a:solidFill>
                  <a:schemeClr val="tx2">
                    <a:lumMod val="75000"/>
                  </a:schemeClr>
                </a:solidFill>
              </a:rPr>
              <a:t> Для определения вирулентности штамма клубеньковых бактерий необходимо установить его способность вызывать образование клубеньков. Критерием вирулентности любого штамма может служить то минимальное количество бактерий, которое обеспечивает более энергичное инфицирование корней по сравнению с другими штаммами, завершающееся формированием клубеньков. </a:t>
            </a:r>
          </a:p>
          <a:p>
            <a:r>
              <a:rPr lang="ru-RU" dirty="0">
                <a:solidFill>
                  <a:schemeClr val="tx2">
                    <a:lumMod val="75000"/>
                  </a:schemeClr>
                </a:solidFill>
              </a:rPr>
              <a:t>В почве в присутствии других штаммов не всегда более вирулентный штамм будет инфицировать растение первым. В этом случае следует учитывать его конкурентную способность, которая нередко маскирует свойство вирулентности в природных условиях. </a:t>
            </a:r>
          </a:p>
          <a:p>
            <a:endParaRPr lang="ru-RU" dirty="0">
              <a:solidFill>
                <a:schemeClr val="tx2">
                  <a:lumMod val="75000"/>
                </a:schemeClr>
              </a:solidFill>
            </a:endParaRPr>
          </a:p>
        </p:txBody>
      </p:sp>
    </p:spTree>
    <p:extLst>
      <p:ext uri="{BB962C8B-B14F-4D97-AF65-F5344CB8AC3E}">
        <p14:creationId xmlns:p14="http://schemas.microsoft.com/office/powerpoint/2010/main" val="121333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40960" cy="6480720"/>
          </a:xfrm>
        </p:spPr>
        <p:txBody>
          <a:bodyPr>
            <a:normAutofit fontScale="85000" lnSpcReduction="10000"/>
          </a:bodyPr>
          <a:lstStyle/>
          <a:p>
            <a:r>
              <a:rPr lang="ru-RU" dirty="0">
                <a:solidFill>
                  <a:schemeClr val="tx2">
                    <a:lumMod val="75000"/>
                  </a:schemeClr>
                </a:solidFill>
              </a:rPr>
              <a:t>Необходимо, чтобы вирулентные штаммы обладали и конкурентоспособностью, т. е. могли успешно конкурировать не только с представителями местной сапрофитной микрофлоры, но и с другими штаммами клубеньковых бактерий. Показателем конкурентоспособности штамма служит количество образованных им клубеньков в процентах от общего числа клубеньков на корнях растений. </a:t>
            </a:r>
          </a:p>
          <a:p>
            <a:r>
              <a:rPr lang="ru-RU" dirty="0">
                <a:solidFill>
                  <a:schemeClr val="tx2">
                    <a:lumMod val="75000"/>
                  </a:schemeClr>
                </a:solidFill>
              </a:rPr>
              <a:t> Важным свойством клубеньковых бактерий является их активность (эффективность), т. е. способность в симбиозе с бобовыми растениями ассимилировать молекулярный азот и удовлетворять в нем потребности растения-хозяина. В зависимости от того, в какой степени клубеньковые бактерии способствуют повышению урожайности бобовых, их принято делить на активные (эффективные), малоактивные (малоэффективные) и неактивные (неэффективные). </a:t>
            </a:r>
          </a:p>
          <a:p>
            <a:endParaRPr lang="ru-RU" dirty="0">
              <a:solidFill>
                <a:schemeClr val="tx2">
                  <a:lumMod val="75000"/>
                </a:schemeClr>
              </a:solidFill>
            </a:endParaRPr>
          </a:p>
        </p:txBody>
      </p:sp>
    </p:spTree>
    <p:extLst>
      <p:ext uri="{BB962C8B-B14F-4D97-AF65-F5344CB8AC3E}">
        <p14:creationId xmlns:p14="http://schemas.microsoft.com/office/powerpoint/2010/main" val="1860771861"/>
      </p:ext>
    </p:extLst>
  </p:cSld>
  <p:clrMapOvr>
    <a:masterClrMapping/>
  </p:clrMapOvr>
</p:sld>
</file>

<file path=ppt/theme/theme1.xml><?xml version="1.0" encoding="utf-8"?>
<a:theme xmlns:a="http://schemas.openxmlformats.org/drawingml/2006/main" name="Тема Office">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1397</Words>
  <Application>Microsoft Office PowerPoint</Application>
  <PresentationFormat>Экран (4:3)</PresentationFormat>
  <Paragraphs>71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Методы биотехнологии для повышения плодородия почв</vt:lpstr>
      <vt:lpstr>Получение клубеньковых бактерий in vitro</vt:lpstr>
      <vt:lpstr>Презентация PowerPoint</vt:lpstr>
      <vt:lpstr>Клубеньковые бактерии — микроаэрофилы (развиваются при незначительных количествах кислорода в среде), предпочитающие, аэробные условия.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Получение биологических удобрений</vt:lpstr>
      <vt:lpstr>Презентация PowerPoint</vt:lpstr>
      <vt:lpstr>Химический состав биоудобрений из биогазовой установки. Твердая фракция, влажность 75%</vt:lpstr>
      <vt:lpstr>Химический состав биоудобрений из биогазовой установки. Жидкая фракция, влажность 95%</vt:lpstr>
      <vt:lpstr>Гуминовые удобрения </vt:lpstr>
      <vt:lpstr>Например: Гумогель</vt:lpstr>
      <vt:lpstr>Презентация PowerPoint</vt:lpstr>
      <vt:lpstr>Эм-препараты (видео)</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биотехнологии для повышения плодородия почв</dc:title>
  <dc:creator>Люба</dc:creator>
  <cp:lastModifiedBy>Люба</cp:lastModifiedBy>
  <cp:revision>14</cp:revision>
  <dcterms:created xsi:type="dcterms:W3CDTF">2019-09-18T12:03:29Z</dcterms:created>
  <dcterms:modified xsi:type="dcterms:W3CDTF">2019-09-25T11:48:57Z</dcterms:modified>
</cp:coreProperties>
</file>